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82" r:id="rId3"/>
    <p:sldId id="277" r:id="rId4"/>
    <p:sldId id="278" r:id="rId5"/>
    <p:sldId id="280" r:id="rId6"/>
    <p:sldId id="281" r:id="rId7"/>
    <p:sldId id="258" r:id="rId8"/>
    <p:sldId id="266" r:id="rId9"/>
    <p:sldId id="317" r:id="rId10"/>
    <p:sldId id="318" r:id="rId11"/>
    <p:sldId id="284" r:id="rId12"/>
    <p:sldId id="273" r:id="rId13"/>
    <p:sldId id="296" r:id="rId14"/>
    <p:sldId id="297" r:id="rId15"/>
    <p:sldId id="283" r:id="rId16"/>
    <p:sldId id="311" r:id="rId17"/>
    <p:sldId id="267" r:id="rId18"/>
    <p:sldId id="300" r:id="rId19"/>
    <p:sldId id="301" r:id="rId20"/>
    <p:sldId id="298" r:id="rId21"/>
    <p:sldId id="299" r:id="rId22"/>
    <p:sldId id="319" r:id="rId23"/>
    <p:sldId id="320" r:id="rId24"/>
    <p:sldId id="302" r:id="rId25"/>
    <p:sldId id="306" r:id="rId26"/>
    <p:sldId id="307" r:id="rId27"/>
    <p:sldId id="314" r:id="rId28"/>
    <p:sldId id="310" r:id="rId29"/>
    <p:sldId id="303" r:id="rId30"/>
    <p:sldId id="321" r:id="rId31"/>
    <p:sldId id="304" r:id="rId32"/>
    <p:sldId id="315" r:id="rId33"/>
    <p:sldId id="308" r:id="rId34"/>
    <p:sldId id="309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5" autoAdjust="0"/>
    <p:restoredTop sz="96286" autoAdjust="0"/>
  </p:normalViewPr>
  <p:slideViewPr>
    <p:cSldViewPr>
      <p:cViewPr>
        <p:scale>
          <a:sx n="94" d="100"/>
          <a:sy n="94" d="100"/>
        </p:scale>
        <p:origin x="-92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gif>
</file>

<file path=ppt/media/image20.jpeg>
</file>

<file path=ppt/media/image21.jpeg>
</file>

<file path=ppt/media/image22.jpeg>
</file>

<file path=ppt/media/image23.png>
</file>

<file path=ppt/media/image25.png>
</file>

<file path=ppt/media/image28.jpeg>
</file>

<file path=ppt/media/image3.gif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80412AC1-7D0C-49C4-B905-B8A195997E67}" type="datetimeFigureOut">
              <a:rPr lang="en-US" smtClean="0"/>
              <a:pPr/>
              <a:t>9/30/2011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6643AC09-93E3-45AA-A8B7-B1163D9B4A7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rxiv.org/PS_cache/arxiv/pdf/1101/1101.2225v1.pd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kochlab.org/files/Passivation/" TargetMode="External"/><Relationship Id="rId4" Type="http://schemas.openxmlformats.org/officeDocument/2006/relationships/hyperlink" Target="http://www.youtube.com/user/KochLab#p/a/u/0/heaK44PW5k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idec.aisti.org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048000"/>
            <a:ext cx="8153400" cy="16002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From the Spring Of </a:t>
            </a:r>
            <a:r>
              <a:rPr lang="en-US" sz="3600" dirty="0" smtClean="0"/>
              <a:t>Ideas to the Pool of Knowledge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Managing The Data Flow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4267200"/>
            <a:ext cx="25923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Robert </a:t>
            </a:r>
            <a:r>
              <a:rPr lang="en-US" dirty="0" err="1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Olendorf</a:t>
            </a:r>
            <a:endParaRPr lang="en-US" dirty="0" smtClean="0">
              <a:solidFill>
                <a:schemeClr val="accent5">
                  <a:lumMod val="50000"/>
                </a:schemeClr>
              </a:solidFill>
              <a:latin typeface="+mj-lt"/>
            </a:endParaRP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Zoe Chao</a:t>
            </a: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Amy Jackson</a:t>
            </a:r>
            <a:endParaRPr lang="en-US" dirty="0" smtClean="0">
              <a:solidFill>
                <a:schemeClr val="accent5">
                  <a:lumMod val="50000"/>
                </a:schemeClr>
              </a:solidFill>
              <a:latin typeface="+mj-lt"/>
            </a:endParaRPr>
          </a:p>
          <a:p>
            <a:endParaRPr lang="en-US" dirty="0" smtClean="0">
              <a:solidFill>
                <a:schemeClr val="accent5">
                  <a:lumMod val="50000"/>
                </a:schemeClr>
              </a:solidFill>
              <a:latin typeface="+mj-lt"/>
            </a:endParaRP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University 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Libraries</a:t>
            </a: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University of New Mexico</a:t>
            </a: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LITA National Forum</a:t>
            </a:r>
          </a:p>
          <a:p>
            <a:r>
              <a:rPr lang="en-US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October 1, 2011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77000" y="6400800"/>
            <a:ext cx="15921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New Yorker - 09/25/06 </a:t>
            </a:r>
            <a:endParaRPr lang="en-US" sz="11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r>
              <a:rPr lang="en-US" dirty="0" smtClean="0"/>
              <a:t>Implied Data Structure</a:t>
            </a:r>
            <a:endParaRPr lang="en-US" dirty="0"/>
          </a:p>
        </p:txBody>
      </p:sp>
      <p:pic>
        <p:nvPicPr>
          <p:cNvPr id="6" name="Picture 5" descr="GTM4_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81800" y="34290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GTM4_1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77000" y="15240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9" name="Straight Arrow Connector 8"/>
          <p:cNvCxnSpPr>
            <a:stCxn id="11" idx="0"/>
            <a:endCxn id="7" idx="1"/>
          </p:cNvCxnSpPr>
          <p:nvPr/>
        </p:nvCxnSpPr>
        <p:spPr>
          <a:xfrm flipV="1">
            <a:off x="4953000" y="2209800"/>
            <a:ext cx="15240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TM4_5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038600" y="31242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Rectangle 14"/>
          <p:cNvSpPr/>
          <p:nvPr/>
        </p:nvSpPr>
        <p:spPr>
          <a:xfrm>
            <a:off x="4953000" y="3505200"/>
            <a:ext cx="381000" cy="3048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>
            <a:stCxn id="15" idx="3"/>
            <a:endCxn id="6" idx="1"/>
          </p:cNvCxnSpPr>
          <p:nvPr/>
        </p:nvCxnSpPr>
        <p:spPr>
          <a:xfrm>
            <a:off x="5334000" y="3657600"/>
            <a:ext cx="1447800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GTM4_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038600" y="51054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1" name="Straight Arrow Connector 20"/>
          <p:cNvCxnSpPr>
            <a:stCxn id="11" idx="2"/>
            <a:endCxn id="19" idx="0"/>
          </p:cNvCxnSpPr>
          <p:nvPr/>
        </p:nvCxnSpPr>
        <p:spPr>
          <a:xfrm>
            <a:off x="4953000" y="4495800"/>
            <a:ext cx="0" cy="609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GTM4_2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324600" y="51054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Rectangle 23"/>
          <p:cNvSpPr/>
          <p:nvPr/>
        </p:nvSpPr>
        <p:spPr>
          <a:xfrm>
            <a:off x="4724400" y="5791200"/>
            <a:ext cx="533400" cy="3810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24" idx="3"/>
            <a:endCxn id="22" idx="1"/>
          </p:cNvCxnSpPr>
          <p:nvPr/>
        </p:nvCxnSpPr>
        <p:spPr>
          <a:xfrm flipV="1">
            <a:off x="5257800" y="5791200"/>
            <a:ext cx="1066800" cy="190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 descr="cave_spect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057400" y="1495214"/>
            <a:ext cx="3352800" cy="1247986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2" name="Picture 31" descr="cave_location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81000" y="1905000"/>
            <a:ext cx="1474351" cy="22098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3" name="Picture 32" descr="cave_slime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447800" y="4800600"/>
            <a:ext cx="1828800" cy="1371600"/>
          </a:xfrm>
          <a:prstGeom prst="rect">
            <a:avLst/>
          </a:prstGeom>
          <a:ln w="28575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35" name="Straight Arrow Connector 34"/>
          <p:cNvCxnSpPr>
            <a:stCxn id="32" idx="2"/>
            <a:endCxn id="33" idx="1"/>
          </p:cNvCxnSpPr>
          <p:nvPr/>
        </p:nvCxnSpPr>
        <p:spPr>
          <a:xfrm>
            <a:off x="1118176" y="4114800"/>
            <a:ext cx="329624" cy="1371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3" idx="0"/>
            <a:endCxn id="30" idx="2"/>
          </p:cNvCxnSpPr>
          <p:nvPr/>
        </p:nvCxnSpPr>
        <p:spPr>
          <a:xfrm flipV="1">
            <a:off x="2362200" y="2743200"/>
            <a:ext cx="1371600" cy="2057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3" idx="0"/>
            <a:endCxn id="11" idx="1"/>
          </p:cNvCxnSpPr>
          <p:nvPr/>
        </p:nvCxnSpPr>
        <p:spPr>
          <a:xfrm flipV="1">
            <a:off x="2362200" y="3810000"/>
            <a:ext cx="1676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7" idx="0"/>
          </p:cNvCxnSpPr>
          <p:nvPr/>
        </p:nvCxnSpPr>
        <p:spPr>
          <a:xfrm flipH="1">
            <a:off x="7391400" y="304800"/>
            <a:ext cx="838200" cy="121920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7772400" cy="884238"/>
          </a:xfrm>
        </p:spPr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219200"/>
            <a:ext cx="3749040" cy="52578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People make discoveries not computers</a:t>
            </a:r>
          </a:p>
          <a:p>
            <a:pPr lvl="1"/>
            <a:r>
              <a:rPr lang="en-US" dirty="0" smtClean="0"/>
              <a:t>We should maximize intersections between people, ideas and data</a:t>
            </a:r>
          </a:p>
          <a:p>
            <a:pPr lvl="1"/>
            <a:r>
              <a:rPr lang="en-US" dirty="0" smtClean="0"/>
              <a:t>Facilitate collaboration as well as data interoperability</a:t>
            </a:r>
          </a:p>
          <a:p>
            <a:endParaRPr lang="en-US" dirty="0" smtClean="0"/>
          </a:p>
          <a:p>
            <a:r>
              <a:rPr lang="en-US" dirty="0" smtClean="0"/>
              <a:t>Great Discoveries can be…</a:t>
            </a:r>
          </a:p>
          <a:p>
            <a:pPr lvl="1"/>
            <a:r>
              <a:rPr lang="en-US" dirty="0" smtClean="0"/>
              <a:t>Serendipitous</a:t>
            </a:r>
          </a:p>
          <a:p>
            <a:pPr lvl="1"/>
            <a:r>
              <a:rPr lang="en-US" dirty="0" smtClean="0"/>
              <a:t>Quirky</a:t>
            </a:r>
            <a:endParaRPr lang="en-US" dirty="0" smtClean="0"/>
          </a:p>
          <a:p>
            <a:pPr lvl="1"/>
            <a:r>
              <a:rPr lang="en-US" dirty="0" smtClean="0"/>
              <a:t>Unpredictable</a:t>
            </a:r>
          </a:p>
          <a:p>
            <a:pPr lvl="1"/>
            <a:r>
              <a:rPr lang="en-US" dirty="0" smtClean="0"/>
              <a:t>Borrow from different disciplines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Even “garbage data” might be useful</a:t>
            </a:r>
          </a:p>
          <a:p>
            <a:endParaRPr lang="en-US" dirty="0" smtClean="0"/>
          </a:p>
          <a:p>
            <a:r>
              <a:rPr lang="en-US" dirty="0" smtClean="0"/>
              <a:t>The data must still exist</a:t>
            </a:r>
          </a:p>
          <a:p>
            <a:endParaRPr lang="en-US" dirty="0" smtClean="0"/>
          </a:p>
          <a:p>
            <a:r>
              <a:rPr lang="en-US" dirty="0" smtClean="0"/>
              <a:t>Making data cross disciplinary boundaries is good</a:t>
            </a:r>
          </a:p>
          <a:p>
            <a:endParaRPr lang="en-US" dirty="0" smtClean="0"/>
          </a:p>
        </p:txBody>
      </p:sp>
      <p:pic>
        <p:nvPicPr>
          <p:cNvPr id="5" name="Content Placeholder 4" descr="4f3ba4f3-55d0-44b7-9114-325a3f928bb3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4724400" y="1600200"/>
            <a:ext cx="4152315" cy="268239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Researchers have been publishing and finding “</a:t>
            </a:r>
            <a:r>
              <a:rPr lang="en-US" dirty="0" smtClean="0"/>
              <a:t>shared” </a:t>
            </a:r>
            <a:r>
              <a:rPr lang="en-US" dirty="0" smtClean="0"/>
              <a:t>data for a long time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Researchers will work to archive data if…</a:t>
            </a:r>
          </a:p>
          <a:p>
            <a:pPr lvl="1"/>
            <a:r>
              <a:rPr lang="en-US" dirty="0" smtClean="0"/>
              <a:t>They are protected</a:t>
            </a:r>
          </a:p>
          <a:p>
            <a:pPr lvl="1"/>
            <a:r>
              <a:rPr lang="en-US" dirty="0" smtClean="0"/>
              <a:t>It increases their publication rate</a:t>
            </a:r>
          </a:p>
          <a:p>
            <a:pPr lvl="1"/>
            <a:r>
              <a:rPr lang="en-US" dirty="0" smtClean="0"/>
              <a:t>Increases their funding rate</a:t>
            </a:r>
          </a:p>
          <a:p>
            <a:pPr lvl="1"/>
            <a:r>
              <a:rPr lang="en-US" dirty="0" smtClean="0"/>
              <a:t>Data counts toward tenure and promotion</a:t>
            </a:r>
            <a:endParaRPr lang="en-US" dirty="0"/>
          </a:p>
        </p:txBody>
      </p:sp>
      <p:pic>
        <p:nvPicPr>
          <p:cNvPr id="5" name="Content Placeholder 4" descr="Thinker_orangutan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5167557" y="1600200"/>
            <a:ext cx="3290643" cy="4277837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cont…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To Be Useful Data Must </a:t>
            </a:r>
          </a:p>
          <a:p>
            <a:pPr lvl="1"/>
            <a:r>
              <a:rPr lang="en-US" sz="2800" dirty="0" smtClean="0"/>
              <a:t>Exist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Be Findable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b="1" dirty="0" smtClean="0">
                <a:solidFill>
                  <a:srgbClr val="C00000"/>
                </a:solidFill>
              </a:rPr>
              <a:t>Be Understandable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Be Open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…?</a:t>
            </a:r>
            <a:endParaRPr lang="en-US" sz="2800" dirty="0"/>
          </a:p>
        </p:txBody>
      </p:sp>
      <p:pic>
        <p:nvPicPr>
          <p:cNvPr id="5" name="Content Placeholder 4" descr="images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5334000" y="1592980"/>
            <a:ext cx="3124200" cy="4535129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 Deluge</a:t>
            </a:r>
            <a:endParaRPr lang="en-US" dirty="0"/>
          </a:p>
        </p:txBody>
      </p:sp>
      <p:pic>
        <p:nvPicPr>
          <p:cNvPr id="5" name="Content Placeholder 4" descr="needle_in_the_haystack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914400" y="1817441"/>
            <a:ext cx="3749675" cy="3832717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data can be time consuming – even if you know your looking for a needle</a:t>
            </a:r>
          </a:p>
          <a:p>
            <a:endParaRPr lang="en-US" dirty="0" smtClean="0"/>
          </a:p>
          <a:p>
            <a:r>
              <a:rPr lang="en-US" dirty="0" smtClean="0"/>
              <a:t>How would one find a needle in a haystack, when you don’t even know you are looking for a needle?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Repositories are Silos</a:t>
            </a:r>
            <a:endParaRPr lang="en-US" dirty="0"/>
          </a:p>
        </p:txBody>
      </p:sp>
      <p:pic>
        <p:nvPicPr>
          <p:cNvPr id="8" name="Content Placeholder 7" descr="silo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5105400" y="1676400"/>
            <a:ext cx="3228975" cy="388620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914400" y="1676400"/>
            <a:ext cx="3749040" cy="4572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Even if we try to make repositories open, we often must know that the silo exists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An increasing number of repositories – </a:t>
            </a:r>
          </a:p>
          <a:p>
            <a:pPr lvl="1"/>
            <a:r>
              <a:rPr lang="en-US" dirty="0" smtClean="0"/>
              <a:t>2009 – 1,170 Molecular Biology Databases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 Repository Deluge?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is Often Complex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762000" y="1676400"/>
            <a:ext cx="7086600" cy="4572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Steve Koch’s  and Andy Maloney’s data</a:t>
            </a:r>
          </a:p>
          <a:p>
            <a:pPr lvl="1"/>
            <a:r>
              <a:rPr lang="en-US" dirty="0" smtClean="0"/>
              <a:t>500 GB for one experiment</a:t>
            </a:r>
          </a:p>
          <a:p>
            <a:pPr lvl="2"/>
            <a:r>
              <a:rPr lang="en-US" dirty="0" smtClean="0"/>
              <a:t>Currently 500 GB of storage in the UNM repository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500, 000 files in complex file structure</a:t>
            </a:r>
          </a:p>
          <a:p>
            <a:pPr lvl="2"/>
            <a:r>
              <a:rPr lang="en-US" dirty="0" smtClean="0"/>
              <a:t>Currently 8060 </a:t>
            </a:r>
            <a:r>
              <a:rPr lang="en-US" dirty="0" smtClean="0"/>
              <a:t>files </a:t>
            </a:r>
            <a:r>
              <a:rPr lang="en-US" dirty="0" smtClean="0"/>
              <a:t>in the UNM in repository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Structural Metadata is ~5 million lines of XML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Complex image analysis algorithms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To understand his data takes a lot of time.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Big Complex data is common even in small science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Can’t Predict What Will Be Wanted</a:t>
            </a:r>
            <a:endParaRPr lang="en-US" dirty="0"/>
          </a:p>
        </p:txBody>
      </p:sp>
      <p:pic>
        <p:nvPicPr>
          <p:cNvPr id="8" name="Content Placeholder 7" descr="offal-slices-southafricanfood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914400" y="2513451"/>
            <a:ext cx="3749675" cy="2440698"/>
          </a:xfrm>
        </p:spPr>
      </p:pic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Even “garbage” data might be useful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Misunderstood data might be underestimated</a:t>
            </a:r>
          </a:p>
          <a:p>
            <a:endParaRPr lang="en-US" dirty="0" smtClean="0"/>
          </a:p>
          <a:p>
            <a:r>
              <a:rPr lang="en-US" dirty="0" smtClean="0"/>
              <a:t>Even bad data can be instructive – prevent similar mistakes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24000" y="5029200"/>
            <a:ext cx="2667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Spicy Pig’s Intestines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2313" y="914400"/>
            <a:ext cx="7772400" cy="1362075"/>
          </a:xfrm>
        </p:spPr>
        <p:txBody>
          <a:bodyPr/>
          <a:lstStyle/>
          <a:p>
            <a:r>
              <a:rPr lang="en-US" dirty="0" smtClean="0"/>
              <a:t>UNM Libraries Role	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Short Stories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2460942"/>
          </a:xfrm>
        </p:spPr>
        <p:txBody>
          <a:bodyPr>
            <a:normAutofit/>
          </a:bodyPr>
          <a:lstStyle/>
          <a:p>
            <a:r>
              <a:rPr lang="en-US" dirty="0" smtClean="0"/>
              <a:t>About Data, Data Sharing, Data Stealing and  Data Discovery and Scientific Discovery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UNM’s Commitment to data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Take Academic Output </a:t>
            </a:r>
          </a:p>
          <a:p>
            <a:pPr lvl="1"/>
            <a:r>
              <a:rPr lang="en-US" dirty="0" smtClean="0"/>
              <a:t>Of any type</a:t>
            </a:r>
          </a:p>
          <a:p>
            <a:pPr lvl="1"/>
            <a:r>
              <a:rPr lang="en-US" dirty="0" smtClean="0"/>
              <a:t>From any domain (Architecture – Zoology)</a:t>
            </a:r>
          </a:p>
          <a:p>
            <a:endParaRPr lang="en-US" dirty="0" smtClean="0"/>
          </a:p>
          <a:p>
            <a:r>
              <a:rPr lang="en-US" dirty="0" smtClean="0"/>
              <a:t>Annotate Data</a:t>
            </a:r>
          </a:p>
          <a:p>
            <a:pPr lvl="1"/>
            <a:r>
              <a:rPr lang="en-US" dirty="0" smtClean="0"/>
              <a:t>As completely as possible</a:t>
            </a:r>
          </a:p>
          <a:p>
            <a:pPr lvl="1"/>
            <a:r>
              <a:rPr lang="en-US" dirty="0" smtClean="0"/>
              <a:t>With as little effort by the researcher</a:t>
            </a:r>
          </a:p>
          <a:p>
            <a:pPr lvl="1"/>
            <a:r>
              <a:rPr lang="en-US" dirty="0" smtClean="0"/>
              <a:t>Using domain specific standards where possible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Archive data </a:t>
            </a:r>
          </a:p>
          <a:p>
            <a:pPr lvl="1"/>
            <a:r>
              <a:rPr lang="en-US" dirty="0" smtClean="0"/>
              <a:t>As is</a:t>
            </a:r>
          </a:p>
          <a:p>
            <a:pPr lvl="1"/>
            <a:r>
              <a:rPr lang="en-US" dirty="0" smtClean="0"/>
              <a:t>For the life of the institution (for a long time)</a:t>
            </a:r>
          </a:p>
        </p:txBody>
      </p:sp>
      <p:pic>
        <p:nvPicPr>
          <p:cNvPr id="6" name="Content Placeholder 5" descr="5189460565_efedc925cc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5286311" y="1447800"/>
            <a:ext cx="3044952" cy="4572000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UNM’s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Personel</a:t>
            </a:r>
            <a:endParaRPr lang="en-US" dirty="0" smtClean="0"/>
          </a:p>
          <a:p>
            <a:pPr lvl="1"/>
            <a:r>
              <a:rPr lang="en-US" dirty="0" smtClean="0"/>
              <a:t>5 Data Librarians with domain expertise</a:t>
            </a:r>
          </a:p>
          <a:p>
            <a:pPr lvl="2"/>
            <a:r>
              <a:rPr lang="en-US" dirty="0" smtClean="0"/>
              <a:t>Natural Sciences, Geo-spatial, Humanities &amp; Social Sciences, Business and Economics and Engineering</a:t>
            </a:r>
          </a:p>
          <a:p>
            <a:pPr lvl="1"/>
            <a:r>
              <a:rPr lang="en-US" dirty="0" smtClean="0"/>
              <a:t>2 Digital Repository Librarian</a:t>
            </a:r>
          </a:p>
          <a:p>
            <a:pPr lvl="1"/>
            <a:r>
              <a:rPr lang="en-US" dirty="0" smtClean="0"/>
              <a:t>1 Metadata Librarian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IT Support</a:t>
            </a:r>
          </a:p>
          <a:p>
            <a:pPr lvl="1"/>
            <a:r>
              <a:rPr lang="en-US" dirty="0" smtClean="0"/>
              <a:t>Limited to </a:t>
            </a:r>
            <a:r>
              <a:rPr lang="en-US" dirty="0" err="1" smtClean="0"/>
              <a:t>DSpace</a:t>
            </a:r>
            <a:r>
              <a:rPr lang="en-US" dirty="0" smtClean="0"/>
              <a:t> for the moment</a:t>
            </a:r>
          </a:p>
          <a:p>
            <a:pPr lvl="1"/>
            <a:r>
              <a:rPr lang="en-US" dirty="0" smtClean="0"/>
              <a:t>much more on line by the fall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Financial</a:t>
            </a:r>
          </a:p>
          <a:p>
            <a:pPr lvl="1"/>
            <a:r>
              <a:rPr lang="en-US" dirty="0" smtClean="0"/>
              <a:t>LIMITED</a:t>
            </a:r>
          </a:p>
          <a:p>
            <a:pPr lvl="1"/>
            <a:r>
              <a:rPr lang="en-US" dirty="0" smtClean="0"/>
              <a:t>We do have the support of the higher administration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Data Librarian</a:t>
            </a:r>
            <a:endParaRPr lang="en-US" dirty="0"/>
          </a:p>
        </p:txBody>
      </p:sp>
      <p:pic>
        <p:nvPicPr>
          <p:cNvPr id="5" name="Content Placeholder 4" descr="collaboration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914400" y="2224651"/>
            <a:ext cx="3749675" cy="3018297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Data Management Plans</a:t>
            </a:r>
          </a:p>
          <a:p>
            <a:pPr lvl="1"/>
            <a:r>
              <a:rPr lang="en-US" dirty="0" smtClean="0"/>
              <a:t>NSF, NIH and NEH require them</a:t>
            </a:r>
          </a:p>
          <a:p>
            <a:pPr lvl="1"/>
            <a:r>
              <a:rPr lang="en-US" dirty="0" smtClean="0"/>
              <a:t>Some private agencies require them</a:t>
            </a:r>
          </a:p>
          <a:p>
            <a:pPr lvl="1"/>
            <a:r>
              <a:rPr lang="en-US" dirty="0" smtClean="0"/>
              <a:t>Usually straight forward, not always</a:t>
            </a:r>
          </a:p>
          <a:p>
            <a:r>
              <a:rPr lang="en-US" dirty="0" smtClean="0"/>
              <a:t>Rights Management</a:t>
            </a:r>
          </a:p>
          <a:p>
            <a:pPr lvl="1"/>
            <a:r>
              <a:rPr lang="en-US" dirty="0" smtClean="0"/>
              <a:t>Licensing of faculty products</a:t>
            </a:r>
          </a:p>
          <a:p>
            <a:pPr lvl="1"/>
            <a:r>
              <a:rPr lang="en-US" dirty="0" smtClean="0"/>
              <a:t>Managing license for reused resources</a:t>
            </a:r>
          </a:p>
          <a:p>
            <a:r>
              <a:rPr lang="en-US" dirty="0" smtClean="0"/>
              <a:t>Data Management</a:t>
            </a:r>
          </a:p>
          <a:p>
            <a:pPr lvl="1"/>
            <a:r>
              <a:rPr lang="en-US" dirty="0" smtClean="0"/>
              <a:t>Consult with researchers to better manage data</a:t>
            </a:r>
          </a:p>
          <a:p>
            <a:pPr lvl="1"/>
            <a:r>
              <a:rPr lang="en-US" dirty="0" smtClean="0"/>
              <a:t>Develop systems to better handle data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Data Librarian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 err="1" smtClean="0"/>
              <a:t>Curation</a:t>
            </a:r>
            <a:endParaRPr lang="en-US" dirty="0" smtClean="0"/>
          </a:p>
          <a:p>
            <a:pPr lvl="1"/>
            <a:r>
              <a:rPr lang="en-US" dirty="0" smtClean="0"/>
              <a:t>Work early with researchers to record metadata</a:t>
            </a:r>
          </a:p>
          <a:p>
            <a:pPr lvl="1"/>
            <a:r>
              <a:rPr lang="en-US" dirty="0" smtClean="0"/>
              <a:t>Encode research data into standard based schema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Collaboration with Faculty</a:t>
            </a:r>
          </a:p>
          <a:p>
            <a:pPr lvl="1"/>
            <a:r>
              <a:rPr lang="en-US" dirty="0" smtClean="0"/>
              <a:t>Create Portals for Research and Data</a:t>
            </a:r>
          </a:p>
          <a:p>
            <a:pPr lvl="1"/>
            <a:r>
              <a:rPr lang="en-US" dirty="0" smtClean="0"/>
              <a:t>Develop better methods for data creation and entry</a:t>
            </a:r>
          </a:p>
          <a:p>
            <a:pPr lvl="1"/>
            <a:r>
              <a:rPr lang="en-US" dirty="0" smtClean="0"/>
              <a:t>Enhance Quality Assurance workflows</a:t>
            </a:r>
          </a:p>
          <a:p>
            <a:pPr lvl="1"/>
            <a:r>
              <a:rPr lang="en-US" dirty="0" smtClean="0"/>
              <a:t>…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Molecular Physics</a:t>
            </a:r>
          </a:p>
          <a:p>
            <a:pPr lvl="1"/>
            <a:r>
              <a:rPr lang="en-US" dirty="0" smtClean="0"/>
              <a:t>Committed to Open Data</a:t>
            </a:r>
          </a:p>
          <a:p>
            <a:pPr lvl="1"/>
            <a:r>
              <a:rPr lang="en-US" dirty="0" smtClean="0"/>
              <a:t>Big, Complex Data</a:t>
            </a:r>
          </a:p>
          <a:p>
            <a:pPr lvl="1"/>
            <a:r>
              <a:rPr lang="en-US" dirty="0" smtClean="0"/>
              <a:t>Data grant submitted</a:t>
            </a:r>
            <a:endParaRPr lang="en-US" dirty="0"/>
          </a:p>
          <a:p>
            <a:r>
              <a:rPr lang="en-US" b="1" dirty="0" smtClean="0"/>
              <a:t>Cave Microbiology</a:t>
            </a:r>
          </a:p>
          <a:p>
            <a:pPr lvl="1"/>
            <a:r>
              <a:rPr lang="en-US" dirty="0" smtClean="0"/>
              <a:t>Interested in Data for Education</a:t>
            </a:r>
          </a:p>
          <a:p>
            <a:pPr lvl="1"/>
            <a:r>
              <a:rPr lang="en-US" dirty="0" smtClean="0"/>
              <a:t>Complex Data of Modest size</a:t>
            </a:r>
          </a:p>
          <a:p>
            <a:pPr lvl="1"/>
            <a:r>
              <a:rPr lang="en-US" dirty="0" smtClean="0"/>
              <a:t>Data grant submitted</a:t>
            </a:r>
            <a:endParaRPr lang="en-US" dirty="0"/>
          </a:p>
          <a:p>
            <a:r>
              <a:rPr lang="en-US" b="1" dirty="0" smtClean="0"/>
              <a:t>High Density EEG – Psychology</a:t>
            </a:r>
          </a:p>
          <a:p>
            <a:pPr lvl="1"/>
            <a:r>
              <a:rPr lang="en-US" dirty="0" smtClean="0"/>
              <a:t>Big, Complex Data</a:t>
            </a:r>
          </a:p>
          <a:p>
            <a:pPr lvl="1"/>
            <a:r>
              <a:rPr lang="en-US" dirty="0" smtClean="0"/>
              <a:t>Hard to get data</a:t>
            </a:r>
            <a:endParaRPr lang="en-US" dirty="0"/>
          </a:p>
          <a:p>
            <a:r>
              <a:rPr lang="en-US" b="1" dirty="0" smtClean="0"/>
              <a:t>Astronomical Observations</a:t>
            </a:r>
          </a:p>
          <a:p>
            <a:pPr lvl="1"/>
            <a:r>
              <a:rPr lang="en-US" dirty="0" smtClean="0"/>
              <a:t>Legacy</a:t>
            </a:r>
          </a:p>
          <a:p>
            <a:pPr lvl="1"/>
            <a:r>
              <a:rPr lang="en-US" dirty="0" smtClean="0"/>
              <a:t>Modern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Motivated faculty with strong, </a:t>
            </a:r>
            <a:r>
              <a:rPr lang="en-US" b="1" dirty="0" err="1" smtClean="0"/>
              <a:t>curated</a:t>
            </a:r>
            <a:r>
              <a:rPr lang="en-US" b="1" dirty="0" smtClean="0"/>
              <a:t> and complex data sets</a:t>
            </a:r>
          </a:p>
          <a:p>
            <a:pPr lvl="1"/>
            <a:r>
              <a:rPr lang="en-US" dirty="0" smtClean="0"/>
              <a:t>Already have instances of discoveries from sharing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Demonstrated value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Provides upper end for us to design around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Start with success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This is our high hanging fruit (slow moving meat?)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53375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-76200"/>
            <a:ext cx="7772400" cy="1143000"/>
          </a:xfrm>
        </p:spPr>
        <p:txBody>
          <a:bodyPr/>
          <a:lstStyle/>
          <a:p>
            <a:r>
              <a:rPr lang="en-US" dirty="0" smtClean="0"/>
              <a:t>Good Things About </a:t>
            </a:r>
            <a:r>
              <a:rPr lang="en-US" dirty="0" err="1" smtClean="0"/>
              <a:t>DSpace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Provides Stable URL</a:t>
            </a:r>
          </a:p>
          <a:p>
            <a:endParaRPr lang="en-US" dirty="0" smtClean="0"/>
          </a:p>
          <a:p>
            <a:r>
              <a:rPr lang="en-US" dirty="0" smtClean="0"/>
              <a:t>Allows Google Indexing</a:t>
            </a:r>
          </a:p>
          <a:p>
            <a:endParaRPr lang="en-US" dirty="0" smtClean="0"/>
          </a:p>
          <a:p>
            <a:r>
              <a:rPr lang="en-US" dirty="0" smtClean="0"/>
              <a:t>Search and retrieval of files</a:t>
            </a:r>
          </a:p>
          <a:p>
            <a:endParaRPr lang="en-US" dirty="0" smtClean="0"/>
          </a:p>
          <a:p>
            <a:r>
              <a:rPr lang="en-US" dirty="0" smtClean="0"/>
              <a:t>OAI</a:t>
            </a:r>
          </a:p>
          <a:p>
            <a:endParaRPr lang="en-US" dirty="0" smtClean="0"/>
          </a:p>
          <a:p>
            <a:r>
              <a:rPr lang="en-US" dirty="0" smtClean="0"/>
              <a:t>Tracking of views and downloads</a:t>
            </a:r>
          </a:p>
          <a:p>
            <a:endParaRPr lang="en-US" dirty="0" smtClean="0"/>
          </a:p>
          <a:p>
            <a:r>
              <a:rPr lang="en-US" dirty="0" smtClean="0"/>
              <a:t>We have it already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DSpace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Designed primary for single documents and files</a:t>
            </a:r>
          </a:p>
          <a:p>
            <a:endParaRPr lang="en-US" dirty="0" smtClean="0"/>
          </a:p>
          <a:p>
            <a:r>
              <a:rPr lang="en-US" dirty="0" smtClean="0"/>
              <a:t>Lack of support for hierarchical metadata schemas</a:t>
            </a:r>
          </a:p>
          <a:p>
            <a:endParaRPr lang="en-US" dirty="0" smtClean="0"/>
          </a:p>
          <a:p>
            <a:r>
              <a:rPr lang="en-US" dirty="0" smtClean="0"/>
              <a:t>Lack of support for basic administrative functions such as: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Adding fields to simple item record and creating field labels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Mapping custom metadata to OAI-PMH export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Mapping and indexing custom fields to searchable indexes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(These are doable with our developer,  but not we don’t have a dedicated </a:t>
            </a:r>
            <a:r>
              <a:rPr lang="en-US" dirty="0" err="1" smtClean="0"/>
              <a:t>DSpace</a:t>
            </a:r>
            <a:r>
              <a:rPr lang="en-US" dirty="0" smtClean="0"/>
              <a:t> Developer)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pic>
        <p:nvPicPr>
          <p:cNvPr id="4" name="Picture 3" descr="SDXTMPPPT01.emf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06381" y="1828800"/>
            <a:ext cx="6442219" cy="41981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0"/>
            <a:ext cx="7772400" cy="1143000"/>
          </a:xfrm>
        </p:spPr>
        <p:txBody>
          <a:bodyPr/>
          <a:lstStyle/>
          <a:p>
            <a:r>
              <a:rPr lang="en-US" dirty="0" err="1" smtClean="0"/>
              <a:t>DSpace</a:t>
            </a:r>
            <a:r>
              <a:rPr lang="en-US" dirty="0" smtClean="0"/>
              <a:t> Metadata Record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371600"/>
            <a:ext cx="4419600" cy="494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Packaging -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XFDU</a:t>
            </a:r>
          </a:p>
          <a:p>
            <a:pPr lvl="1"/>
            <a:r>
              <a:rPr lang="en-US" dirty="0" smtClean="0"/>
              <a:t>Developed by CCSDS at NASA</a:t>
            </a:r>
          </a:p>
          <a:p>
            <a:pPr lvl="1"/>
            <a:r>
              <a:rPr lang="en-US" dirty="0" smtClean="0"/>
              <a:t>A structural metadata standard</a:t>
            </a:r>
          </a:p>
          <a:p>
            <a:pPr lvl="1"/>
            <a:r>
              <a:rPr lang="en-US" dirty="0" smtClean="0"/>
              <a:t>A container for all other metadata</a:t>
            </a:r>
          </a:p>
          <a:p>
            <a:pPr lvl="1"/>
            <a:r>
              <a:rPr lang="en-US" dirty="0" smtClean="0"/>
              <a:t>Can recursively contain other XFDUs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Premis</a:t>
            </a:r>
            <a:endParaRPr lang="en-US" dirty="0" smtClean="0"/>
          </a:p>
          <a:p>
            <a:pPr lvl="1"/>
            <a:r>
              <a:rPr lang="en-US" dirty="0" smtClean="0"/>
              <a:t>Preservation Metadata</a:t>
            </a:r>
          </a:p>
          <a:p>
            <a:pPr lvl="1"/>
            <a:r>
              <a:rPr lang="en-US" dirty="0" smtClean="0"/>
              <a:t>Developed by the Library of Congress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Automating much of the process</a:t>
            </a:r>
          </a:p>
          <a:p>
            <a:endParaRPr lang="en-US" dirty="0" smtClean="0"/>
          </a:p>
          <a:p>
            <a:r>
              <a:rPr lang="en-US" dirty="0" smtClean="0"/>
              <a:t>Allows us to handle very heterogeneous data</a:t>
            </a:r>
          </a:p>
        </p:txBody>
      </p:sp>
      <p:pic>
        <p:nvPicPr>
          <p:cNvPr id="5" name="Picture 4" descr="SDXTMPPPT01.emf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53000" y="1447800"/>
            <a:ext cx="3299660" cy="4578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Mendel’s Data</a:t>
            </a:r>
            <a:endParaRPr lang="en-US" dirty="0"/>
          </a:p>
        </p:txBody>
      </p:sp>
      <p:pic>
        <p:nvPicPr>
          <p:cNvPr id="6" name="Content Placeholder 5" descr="mendel3.gif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169987" y="1952625"/>
            <a:ext cx="3238500" cy="356235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Cultivated 29,000 pea plants from 1856-1863</a:t>
            </a:r>
          </a:p>
          <a:p>
            <a:r>
              <a:rPr lang="en-US" dirty="0" smtClean="0"/>
              <a:t>Work was initially rejected and not understood</a:t>
            </a:r>
          </a:p>
          <a:p>
            <a:pPr lvl="1"/>
            <a:r>
              <a:rPr lang="en-US" dirty="0" smtClean="0"/>
              <a:t>Very statistical – a new field at the time</a:t>
            </a:r>
          </a:p>
          <a:p>
            <a:pPr lvl="1"/>
            <a:r>
              <a:rPr lang="en-US" dirty="0" smtClean="0"/>
              <a:t>Darwin was aware of Mendel’s work but failed to recognize the significance to his work</a:t>
            </a:r>
          </a:p>
          <a:p>
            <a:pPr lvl="2"/>
            <a:r>
              <a:rPr lang="en-US" dirty="0" smtClean="0"/>
              <a:t>Mendel’s theory solved many of Darwin’s problems</a:t>
            </a:r>
          </a:p>
          <a:p>
            <a:pPr lvl="2"/>
            <a:r>
              <a:rPr lang="en-US" dirty="0" smtClean="0"/>
              <a:t>Darwin held with blended inheritance</a:t>
            </a:r>
          </a:p>
          <a:p>
            <a:pPr lvl="1"/>
            <a:r>
              <a:rPr lang="en-US" dirty="0" smtClean="0"/>
              <a:t>Mendel’s work on other organisms didn’t work so well.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944562"/>
          </a:xfrm>
        </p:spPr>
        <p:txBody>
          <a:bodyPr/>
          <a:lstStyle/>
          <a:p>
            <a:r>
              <a:rPr lang="en-US" dirty="0" smtClean="0"/>
              <a:t>Example Data Model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81000" y="1905000"/>
            <a:ext cx="3398520" cy="2923413"/>
            <a:chOff x="381000" y="1905000"/>
            <a:chExt cx="3398520" cy="2923413"/>
          </a:xfrm>
        </p:grpSpPr>
        <p:sp>
          <p:nvSpPr>
            <p:cNvPr id="7" name="Rounded Rectangle 6"/>
            <p:cNvSpPr/>
            <p:nvPr/>
          </p:nvSpPr>
          <p:spPr>
            <a:xfrm>
              <a:off x="381000" y="1905000"/>
              <a:ext cx="1143000" cy="533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XFDU - Directory</a:t>
              </a:r>
              <a:endParaRPr lang="en-US" dirty="0"/>
            </a:p>
          </p:txBody>
        </p:sp>
        <p:sp>
          <p:nvSpPr>
            <p:cNvPr id="8" name="Rounded Rectangle 7"/>
            <p:cNvSpPr>
              <a:spLocks noChangeAspect="1"/>
            </p:cNvSpPr>
            <p:nvPr/>
          </p:nvSpPr>
          <p:spPr>
            <a:xfrm>
              <a:off x="1143000" y="2733675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XFDU – PDI Meta</a:t>
              </a:r>
              <a:endParaRPr lang="en-US" sz="1200" dirty="0"/>
            </a:p>
          </p:txBody>
        </p:sp>
        <p:sp>
          <p:nvSpPr>
            <p:cNvPr id="9" name="Rounded Rectangle 8"/>
            <p:cNvSpPr>
              <a:spLocks noChangeAspect="1"/>
            </p:cNvSpPr>
            <p:nvPr/>
          </p:nvSpPr>
          <p:spPr>
            <a:xfrm>
              <a:off x="1143000" y="3581400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XFDU - Descriptive</a:t>
              </a:r>
              <a:endParaRPr lang="en-US" sz="1200" dirty="0"/>
            </a:p>
          </p:txBody>
        </p:sp>
        <p:sp>
          <p:nvSpPr>
            <p:cNvPr id="10" name="Rounded Rectangle 9"/>
            <p:cNvSpPr>
              <a:spLocks noChangeAspect="1"/>
            </p:cNvSpPr>
            <p:nvPr/>
          </p:nvSpPr>
          <p:spPr>
            <a:xfrm>
              <a:off x="1143000" y="4428363"/>
              <a:ext cx="85725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XFDU - Behavior</a:t>
              </a:r>
              <a:endParaRPr lang="en-US" sz="1200" dirty="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3048000" y="2514600"/>
              <a:ext cx="731520" cy="838200"/>
              <a:chOff x="3048000" y="3048000"/>
              <a:chExt cx="731520" cy="838200"/>
            </a:xfrm>
          </p:grpSpPr>
          <p:sp>
            <p:nvSpPr>
              <p:cNvPr id="11" name="Rounded Rectangle 10"/>
              <p:cNvSpPr>
                <a:spLocks noChangeAspect="1"/>
              </p:cNvSpPr>
              <p:nvPr/>
            </p:nvSpPr>
            <p:spPr>
              <a:xfrm>
                <a:off x="3048000" y="3048000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Premis</a:t>
                </a:r>
                <a:endParaRPr lang="en-US" sz="1100" dirty="0"/>
              </a:p>
            </p:txBody>
          </p:sp>
          <p:sp>
            <p:nvSpPr>
              <p:cNvPr id="12" name="Rounded Rectangle 11"/>
              <p:cNvSpPr>
                <a:spLocks noChangeAspect="1"/>
              </p:cNvSpPr>
              <p:nvPr/>
            </p:nvSpPr>
            <p:spPr>
              <a:xfrm>
                <a:off x="3048000" y="3544824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smtClean="0"/>
                  <a:t> OME</a:t>
                </a:r>
                <a:endParaRPr lang="en-US" sz="1100" dirty="0"/>
              </a:p>
            </p:txBody>
          </p:sp>
        </p:grpSp>
        <p:sp>
          <p:nvSpPr>
            <p:cNvPr id="13" name="Rounded Rectangle 12"/>
            <p:cNvSpPr>
              <a:spLocks noChangeAspect="1"/>
            </p:cNvSpPr>
            <p:nvPr/>
          </p:nvSpPr>
          <p:spPr>
            <a:xfrm>
              <a:off x="3048000" y="3610737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LOM</a:t>
              </a:r>
              <a:endParaRPr lang="en-US" sz="1100" dirty="0"/>
            </a:p>
          </p:txBody>
        </p:sp>
        <p:sp>
          <p:nvSpPr>
            <p:cNvPr id="14" name="Rounded Rectangle 13"/>
            <p:cNvSpPr>
              <a:spLocks noChangeAspect="1"/>
            </p:cNvSpPr>
            <p:nvPr/>
          </p:nvSpPr>
          <p:spPr>
            <a:xfrm>
              <a:off x="3048000" y="4457700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/>
                <a:t>XFDU - Software</a:t>
              </a:r>
              <a:endParaRPr lang="en-US" sz="1100" dirty="0"/>
            </a:p>
          </p:txBody>
        </p:sp>
        <p:cxnSp>
          <p:nvCxnSpPr>
            <p:cNvPr id="16" name="Shape 15"/>
            <p:cNvCxnSpPr>
              <a:stCxn id="7" idx="2"/>
              <a:endCxn id="8" idx="1"/>
            </p:cNvCxnSpPr>
            <p:nvPr/>
          </p:nvCxnSpPr>
          <p:spPr>
            <a:xfrm rot="16200000" flipH="1">
              <a:off x="800100" y="2590800"/>
              <a:ext cx="495300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hape 17"/>
            <p:cNvCxnSpPr>
              <a:stCxn id="7" idx="2"/>
              <a:endCxn id="9" idx="1"/>
            </p:cNvCxnSpPr>
            <p:nvPr/>
          </p:nvCxnSpPr>
          <p:spPr>
            <a:xfrm rot="16200000" flipH="1">
              <a:off x="376238" y="3014662"/>
              <a:ext cx="1343025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hape 19"/>
            <p:cNvCxnSpPr>
              <a:stCxn id="7" idx="2"/>
              <a:endCxn id="10" idx="1"/>
            </p:cNvCxnSpPr>
            <p:nvPr/>
          </p:nvCxnSpPr>
          <p:spPr>
            <a:xfrm rot="16200000" flipH="1">
              <a:off x="-47244" y="3438144"/>
              <a:ext cx="2189988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/>
            <p:cNvCxnSpPr>
              <a:stCxn id="8" idx="3"/>
              <a:endCxn id="11" idx="1"/>
            </p:cNvCxnSpPr>
            <p:nvPr/>
          </p:nvCxnSpPr>
          <p:spPr>
            <a:xfrm flipV="1">
              <a:off x="2057400" y="2685288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Elbow Connector 23"/>
            <p:cNvCxnSpPr>
              <a:stCxn id="8" idx="3"/>
              <a:endCxn id="12" idx="1"/>
            </p:cNvCxnSpPr>
            <p:nvPr/>
          </p:nvCxnSpPr>
          <p:spPr>
            <a:xfrm>
              <a:off x="2057400" y="2933700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9" idx="3"/>
              <a:endCxn id="13" idx="1"/>
            </p:cNvCxnSpPr>
            <p:nvPr/>
          </p:nvCxnSpPr>
          <p:spPr>
            <a:xfrm>
              <a:off x="2057400" y="3781425"/>
              <a:ext cx="9906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0" idx="3"/>
              <a:endCxn id="14" idx="1"/>
            </p:cNvCxnSpPr>
            <p:nvPr/>
          </p:nvCxnSpPr>
          <p:spPr>
            <a:xfrm>
              <a:off x="2000250" y="4628388"/>
              <a:ext cx="104775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4648200" y="1447801"/>
            <a:ext cx="3124200" cy="2438400"/>
            <a:chOff x="381000" y="1905000"/>
            <a:chExt cx="3398520" cy="2923413"/>
          </a:xfrm>
        </p:grpSpPr>
        <p:sp>
          <p:nvSpPr>
            <p:cNvPr id="36" name="Rounded Rectangle 35"/>
            <p:cNvSpPr/>
            <p:nvPr/>
          </p:nvSpPr>
          <p:spPr>
            <a:xfrm>
              <a:off x="381000" y="1905000"/>
              <a:ext cx="1143000" cy="533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XFDU - File</a:t>
              </a:r>
              <a:endParaRPr lang="en-US" sz="1400" dirty="0"/>
            </a:p>
          </p:txBody>
        </p:sp>
        <p:sp>
          <p:nvSpPr>
            <p:cNvPr id="37" name="Rounded Rectangle 36"/>
            <p:cNvSpPr>
              <a:spLocks noChangeAspect="1"/>
            </p:cNvSpPr>
            <p:nvPr/>
          </p:nvSpPr>
          <p:spPr>
            <a:xfrm>
              <a:off x="1143000" y="2733675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– PDI Meta</a:t>
              </a:r>
              <a:endParaRPr lang="en-US" sz="1050" dirty="0"/>
            </a:p>
          </p:txBody>
        </p:sp>
        <p:sp>
          <p:nvSpPr>
            <p:cNvPr id="38" name="Rounded Rectangle 37"/>
            <p:cNvSpPr>
              <a:spLocks noChangeAspect="1"/>
            </p:cNvSpPr>
            <p:nvPr/>
          </p:nvSpPr>
          <p:spPr>
            <a:xfrm>
              <a:off x="1143000" y="3581400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- Descriptive</a:t>
              </a:r>
              <a:endParaRPr lang="en-US" sz="1050" dirty="0"/>
            </a:p>
          </p:txBody>
        </p:sp>
        <p:sp>
          <p:nvSpPr>
            <p:cNvPr id="39" name="Rounded Rectangle 38"/>
            <p:cNvSpPr>
              <a:spLocks noChangeAspect="1"/>
            </p:cNvSpPr>
            <p:nvPr/>
          </p:nvSpPr>
          <p:spPr>
            <a:xfrm>
              <a:off x="1143000" y="4428363"/>
              <a:ext cx="85725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- Behavior</a:t>
              </a:r>
              <a:endParaRPr lang="en-US" sz="1050" dirty="0"/>
            </a:p>
          </p:txBody>
        </p:sp>
        <p:grpSp>
          <p:nvGrpSpPr>
            <p:cNvPr id="40" name="Group 26"/>
            <p:cNvGrpSpPr/>
            <p:nvPr/>
          </p:nvGrpSpPr>
          <p:grpSpPr>
            <a:xfrm>
              <a:off x="3048000" y="2514600"/>
              <a:ext cx="731520" cy="838200"/>
              <a:chOff x="3048000" y="3048000"/>
              <a:chExt cx="731520" cy="838200"/>
            </a:xfrm>
          </p:grpSpPr>
          <p:sp>
            <p:nvSpPr>
              <p:cNvPr id="50" name="Rounded Rectangle 10"/>
              <p:cNvSpPr>
                <a:spLocks noChangeAspect="1"/>
              </p:cNvSpPr>
              <p:nvPr/>
            </p:nvSpPr>
            <p:spPr>
              <a:xfrm>
                <a:off x="3048000" y="3048000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 smtClean="0"/>
                  <a:t>Premis</a:t>
                </a:r>
                <a:endParaRPr lang="en-US" sz="1000" dirty="0"/>
              </a:p>
            </p:txBody>
          </p:sp>
          <p:sp>
            <p:nvSpPr>
              <p:cNvPr id="51" name="Rounded Rectangle 50"/>
              <p:cNvSpPr>
                <a:spLocks noChangeAspect="1"/>
              </p:cNvSpPr>
              <p:nvPr/>
            </p:nvSpPr>
            <p:spPr>
              <a:xfrm>
                <a:off x="3048000" y="3544824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smtClean="0"/>
                  <a:t> OME</a:t>
                </a:r>
                <a:endParaRPr lang="en-US" sz="1000" dirty="0"/>
              </a:p>
            </p:txBody>
          </p:sp>
        </p:grpSp>
        <p:sp>
          <p:nvSpPr>
            <p:cNvPr id="41" name="Rounded Rectangle 40"/>
            <p:cNvSpPr>
              <a:spLocks noChangeAspect="1"/>
            </p:cNvSpPr>
            <p:nvPr/>
          </p:nvSpPr>
          <p:spPr>
            <a:xfrm>
              <a:off x="3048000" y="3610737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2" name="Rounded Rectangle 41"/>
            <p:cNvSpPr>
              <a:spLocks noChangeAspect="1"/>
            </p:cNvSpPr>
            <p:nvPr/>
          </p:nvSpPr>
          <p:spPr>
            <a:xfrm>
              <a:off x="3048000" y="4457700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XFDU - Software</a:t>
              </a:r>
              <a:endParaRPr lang="en-US" sz="1000" dirty="0"/>
            </a:p>
          </p:txBody>
        </p:sp>
        <p:cxnSp>
          <p:nvCxnSpPr>
            <p:cNvPr id="43" name="Shape 42"/>
            <p:cNvCxnSpPr>
              <a:stCxn id="36" idx="2"/>
              <a:endCxn id="37" idx="1"/>
            </p:cNvCxnSpPr>
            <p:nvPr/>
          </p:nvCxnSpPr>
          <p:spPr>
            <a:xfrm rot="16200000" flipH="1">
              <a:off x="800100" y="2590800"/>
              <a:ext cx="495300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hape 43"/>
            <p:cNvCxnSpPr>
              <a:stCxn id="36" idx="2"/>
              <a:endCxn id="38" idx="1"/>
            </p:cNvCxnSpPr>
            <p:nvPr/>
          </p:nvCxnSpPr>
          <p:spPr>
            <a:xfrm rot="16200000" flipH="1">
              <a:off x="376238" y="3014662"/>
              <a:ext cx="1343025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hape 44"/>
            <p:cNvCxnSpPr>
              <a:stCxn id="36" idx="2"/>
              <a:endCxn id="39" idx="1"/>
            </p:cNvCxnSpPr>
            <p:nvPr/>
          </p:nvCxnSpPr>
          <p:spPr>
            <a:xfrm rot="16200000" flipH="1">
              <a:off x="-47244" y="3438144"/>
              <a:ext cx="2189988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Elbow Connector 45"/>
            <p:cNvCxnSpPr>
              <a:stCxn id="37" idx="3"/>
            </p:cNvCxnSpPr>
            <p:nvPr/>
          </p:nvCxnSpPr>
          <p:spPr>
            <a:xfrm flipV="1">
              <a:off x="2057400" y="2685288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46"/>
            <p:cNvCxnSpPr>
              <a:stCxn id="37" idx="3"/>
              <a:endCxn id="51" idx="1"/>
            </p:cNvCxnSpPr>
            <p:nvPr/>
          </p:nvCxnSpPr>
          <p:spPr>
            <a:xfrm>
              <a:off x="2057400" y="2933700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38" idx="3"/>
              <a:endCxn id="41" idx="1"/>
            </p:cNvCxnSpPr>
            <p:nvPr/>
          </p:nvCxnSpPr>
          <p:spPr>
            <a:xfrm>
              <a:off x="2057400" y="3781425"/>
              <a:ext cx="9906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39" idx="3"/>
              <a:endCxn id="42" idx="1"/>
            </p:cNvCxnSpPr>
            <p:nvPr/>
          </p:nvCxnSpPr>
          <p:spPr>
            <a:xfrm>
              <a:off x="2000250" y="4628388"/>
              <a:ext cx="104775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4648200" y="4114800"/>
            <a:ext cx="3124200" cy="2438400"/>
            <a:chOff x="381000" y="1905000"/>
            <a:chExt cx="3398520" cy="2923413"/>
          </a:xfrm>
        </p:grpSpPr>
        <p:sp>
          <p:nvSpPr>
            <p:cNvPr id="87" name="Rounded Rectangle 86"/>
            <p:cNvSpPr/>
            <p:nvPr/>
          </p:nvSpPr>
          <p:spPr>
            <a:xfrm>
              <a:off x="381000" y="1905000"/>
              <a:ext cx="1143000" cy="533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XFDU - Directory</a:t>
              </a:r>
              <a:endParaRPr lang="en-US" sz="1400" dirty="0"/>
            </a:p>
          </p:txBody>
        </p:sp>
        <p:sp>
          <p:nvSpPr>
            <p:cNvPr id="88" name="Rounded Rectangle 87"/>
            <p:cNvSpPr>
              <a:spLocks noChangeAspect="1"/>
            </p:cNvSpPr>
            <p:nvPr/>
          </p:nvSpPr>
          <p:spPr>
            <a:xfrm>
              <a:off x="1143000" y="2733675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– PDI Meta</a:t>
              </a:r>
              <a:endParaRPr lang="en-US" sz="1050" dirty="0"/>
            </a:p>
          </p:txBody>
        </p:sp>
        <p:sp>
          <p:nvSpPr>
            <p:cNvPr id="89" name="Rounded Rectangle 88"/>
            <p:cNvSpPr>
              <a:spLocks noChangeAspect="1"/>
            </p:cNvSpPr>
            <p:nvPr/>
          </p:nvSpPr>
          <p:spPr>
            <a:xfrm>
              <a:off x="1143000" y="3581400"/>
              <a:ext cx="91440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- Descriptive</a:t>
              </a:r>
              <a:endParaRPr lang="en-US" sz="1050" dirty="0"/>
            </a:p>
          </p:txBody>
        </p:sp>
        <p:sp>
          <p:nvSpPr>
            <p:cNvPr id="90" name="Rounded Rectangle 89"/>
            <p:cNvSpPr>
              <a:spLocks noChangeAspect="1"/>
            </p:cNvSpPr>
            <p:nvPr/>
          </p:nvSpPr>
          <p:spPr>
            <a:xfrm>
              <a:off x="1143000" y="4428363"/>
              <a:ext cx="857250" cy="4000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smtClean="0"/>
                <a:t>XFDU - Behavior</a:t>
              </a:r>
              <a:endParaRPr lang="en-US" sz="1050" dirty="0"/>
            </a:p>
          </p:txBody>
        </p:sp>
        <p:grpSp>
          <p:nvGrpSpPr>
            <p:cNvPr id="91" name="Group 26"/>
            <p:cNvGrpSpPr/>
            <p:nvPr/>
          </p:nvGrpSpPr>
          <p:grpSpPr>
            <a:xfrm>
              <a:off x="3048000" y="2514600"/>
              <a:ext cx="731520" cy="838200"/>
              <a:chOff x="3048000" y="3048000"/>
              <a:chExt cx="731520" cy="838200"/>
            </a:xfrm>
          </p:grpSpPr>
          <p:sp>
            <p:nvSpPr>
              <p:cNvPr id="101" name="Rounded Rectangle 10"/>
              <p:cNvSpPr>
                <a:spLocks noChangeAspect="1"/>
              </p:cNvSpPr>
              <p:nvPr/>
            </p:nvSpPr>
            <p:spPr>
              <a:xfrm>
                <a:off x="3048000" y="3048000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err="1" smtClean="0"/>
                  <a:t>Premis</a:t>
                </a:r>
                <a:endParaRPr lang="en-US" sz="1000" dirty="0"/>
              </a:p>
            </p:txBody>
          </p:sp>
          <p:sp>
            <p:nvSpPr>
              <p:cNvPr id="102" name="Rounded Rectangle 101"/>
              <p:cNvSpPr>
                <a:spLocks noChangeAspect="1"/>
              </p:cNvSpPr>
              <p:nvPr/>
            </p:nvSpPr>
            <p:spPr>
              <a:xfrm>
                <a:off x="3048000" y="3544824"/>
                <a:ext cx="731520" cy="3413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smtClean="0"/>
                  <a:t> OME</a:t>
                </a:r>
                <a:endParaRPr lang="en-US" sz="1000" dirty="0"/>
              </a:p>
            </p:txBody>
          </p:sp>
        </p:grpSp>
        <p:sp>
          <p:nvSpPr>
            <p:cNvPr id="92" name="Rounded Rectangle 91"/>
            <p:cNvSpPr>
              <a:spLocks noChangeAspect="1"/>
            </p:cNvSpPr>
            <p:nvPr/>
          </p:nvSpPr>
          <p:spPr>
            <a:xfrm>
              <a:off x="3048000" y="3610737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93" name="Rounded Rectangle 92"/>
            <p:cNvSpPr>
              <a:spLocks noChangeAspect="1"/>
            </p:cNvSpPr>
            <p:nvPr/>
          </p:nvSpPr>
          <p:spPr>
            <a:xfrm>
              <a:off x="3048000" y="4457700"/>
              <a:ext cx="731520" cy="34137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XFDU - Software</a:t>
              </a:r>
              <a:endParaRPr lang="en-US" sz="1000" dirty="0"/>
            </a:p>
          </p:txBody>
        </p:sp>
        <p:cxnSp>
          <p:nvCxnSpPr>
            <p:cNvPr id="94" name="Shape 93"/>
            <p:cNvCxnSpPr>
              <a:stCxn id="87" idx="2"/>
              <a:endCxn id="88" idx="1"/>
            </p:cNvCxnSpPr>
            <p:nvPr/>
          </p:nvCxnSpPr>
          <p:spPr>
            <a:xfrm rot="16200000" flipH="1">
              <a:off x="800100" y="2590800"/>
              <a:ext cx="495300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hape 94"/>
            <p:cNvCxnSpPr>
              <a:stCxn id="87" idx="2"/>
              <a:endCxn id="89" idx="1"/>
            </p:cNvCxnSpPr>
            <p:nvPr/>
          </p:nvCxnSpPr>
          <p:spPr>
            <a:xfrm rot="16200000" flipH="1">
              <a:off x="376238" y="3014662"/>
              <a:ext cx="1343025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hape 95"/>
            <p:cNvCxnSpPr>
              <a:stCxn id="87" idx="2"/>
              <a:endCxn id="90" idx="1"/>
            </p:cNvCxnSpPr>
            <p:nvPr/>
          </p:nvCxnSpPr>
          <p:spPr>
            <a:xfrm rot="16200000" flipH="1">
              <a:off x="-47244" y="3438144"/>
              <a:ext cx="2189988" cy="190500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Elbow Connector 96"/>
            <p:cNvCxnSpPr>
              <a:stCxn id="88" idx="3"/>
            </p:cNvCxnSpPr>
            <p:nvPr/>
          </p:nvCxnSpPr>
          <p:spPr>
            <a:xfrm flipV="1">
              <a:off x="2057400" y="2685288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8" idx="3"/>
              <a:endCxn id="102" idx="1"/>
            </p:cNvCxnSpPr>
            <p:nvPr/>
          </p:nvCxnSpPr>
          <p:spPr>
            <a:xfrm>
              <a:off x="2057400" y="2933700"/>
              <a:ext cx="990600" cy="248412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9" idx="3"/>
              <a:endCxn id="92" idx="1"/>
            </p:cNvCxnSpPr>
            <p:nvPr/>
          </p:nvCxnSpPr>
          <p:spPr>
            <a:xfrm>
              <a:off x="2057400" y="3781425"/>
              <a:ext cx="9906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90" idx="3"/>
              <a:endCxn id="93" idx="1"/>
            </p:cNvCxnSpPr>
            <p:nvPr/>
          </p:nvCxnSpPr>
          <p:spPr>
            <a:xfrm>
              <a:off x="2000250" y="4628388"/>
              <a:ext cx="104775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4" name="Elbow Connector 103"/>
          <p:cNvCxnSpPr>
            <a:stCxn id="7" idx="3"/>
            <a:endCxn id="36" idx="1"/>
          </p:cNvCxnSpPr>
          <p:nvPr/>
        </p:nvCxnSpPr>
        <p:spPr>
          <a:xfrm flipV="1">
            <a:off x="1524000" y="1670254"/>
            <a:ext cx="3124200" cy="501446"/>
          </a:xfrm>
          <a:prstGeom prst="bentConnector3">
            <a:avLst>
              <a:gd name="adj1" fmla="val 8674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/>
          <p:cNvCxnSpPr>
            <a:stCxn id="7" idx="3"/>
            <a:endCxn id="87" idx="1"/>
          </p:cNvCxnSpPr>
          <p:nvPr/>
        </p:nvCxnSpPr>
        <p:spPr>
          <a:xfrm>
            <a:off x="1524000" y="2171700"/>
            <a:ext cx="3124200" cy="2165553"/>
          </a:xfrm>
          <a:prstGeom prst="bentConnector3">
            <a:avLst>
              <a:gd name="adj1" fmla="val 8674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Elbow Connector 109"/>
          <p:cNvCxnSpPr>
            <a:stCxn id="87" idx="3"/>
          </p:cNvCxnSpPr>
          <p:nvPr/>
        </p:nvCxnSpPr>
        <p:spPr>
          <a:xfrm flipV="1">
            <a:off x="5698940" y="3581400"/>
            <a:ext cx="2835460" cy="755853"/>
          </a:xfrm>
          <a:prstGeom prst="bentConnector3">
            <a:avLst>
              <a:gd name="adj1" fmla="val 8654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Elbow Connector 112"/>
          <p:cNvCxnSpPr>
            <a:stCxn id="87" idx="3"/>
          </p:cNvCxnSpPr>
          <p:nvPr/>
        </p:nvCxnSpPr>
        <p:spPr>
          <a:xfrm>
            <a:off x="5698940" y="4337253"/>
            <a:ext cx="2987860" cy="1301547"/>
          </a:xfrm>
          <a:prstGeom prst="bentConnector3">
            <a:avLst>
              <a:gd name="adj1" fmla="val 8196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752600"/>
            <a:ext cx="3749040" cy="4572000"/>
          </a:xfrm>
        </p:spPr>
        <p:txBody>
          <a:bodyPr>
            <a:normAutofit/>
          </a:bodyPr>
          <a:lstStyle/>
          <a:p>
            <a:r>
              <a:rPr lang="en-US" dirty="0" smtClean="0"/>
              <a:t>Dublin Core (</a:t>
            </a:r>
            <a:r>
              <a:rPr lang="en-US" dirty="0" err="1" smtClean="0"/>
              <a:t>req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Rights Metadata</a:t>
            </a:r>
          </a:p>
          <a:p>
            <a:endParaRPr lang="en-US" dirty="0" smtClean="0"/>
          </a:p>
          <a:p>
            <a:r>
              <a:rPr lang="en-US" dirty="0" smtClean="0"/>
              <a:t>Technical Metadata</a:t>
            </a:r>
          </a:p>
          <a:p>
            <a:pPr lvl="1"/>
            <a:r>
              <a:rPr lang="en-US" dirty="0" smtClean="0"/>
              <a:t>Mix</a:t>
            </a:r>
          </a:p>
          <a:p>
            <a:pPr lvl="1"/>
            <a:r>
              <a:rPr lang="en-US" dirty="0" err="1" smtClean="0"/>
              <a:t>PBCore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 smtClean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933950" y="1752600"/>
            <a:ext cx="3749040" cy="4572000"/>
          </a:xfrm>
        </p:spPr>
        <p:txBody>
          <a:bodyPr>
            <a:normAutofit/>
          </a:bodyPr>
          <a:lstStyle/>
          <a:p>
            <a:r>
              <a:rPr lang="en-US" dirty="0" smtClean="0"/>
              <a:t>Domain Metadata</a:t>
            </a:r>
          </a:p>
          <a:p>
            <a:pPr lvl="1"/>
            <a:r>
              <a:rPr lang="en-US" dirty="0" smtClean="0"/>
              <a:t>GIS</a:t>
            </a:r>
          </a:p>
          <a:p>
            <a:pPr lvl="1"/>
            <a:r>
              <a:rPr lang="en-US" dirty="0" err="1" smtClean="0"/>
              <a:t>DarwinCore</a:t>
            </a:r>
            <a:endParaRPr lang="en-US" dirty="0" smtClean="0"/>
          </a:p>
          <a:p>
            <a:pPr lvl="1"/>
            <a:r>
              <a:rPr lang="en-US" dirty="0" smtClean="0"/>
              <a:t>Ecological Metadata Language</a:t>
            </a:r>
          </a:p>
          <a:p>
            <a:pPr lvl="1"/>
            <a:r>
              <a:rPr lang="en-US" dirty="0" smtClean="0"/>
              <a:t>Open Microscopy Environment</a:t>
            </a:r>
          </a:p>
          <a:p>
            <a:pPr lvl="1"/>
            <a:r>
              <a:rPr lang="en-US" dirty="0" err="1" smtClean="0"/>
              <a:t>MathML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Strategy for Data</a:t>
            </a:r>
            <a:endParaRPr lang="en-US" dirty="0"/>
          </a:p>
        </p:txBody>
      </p:sp>
      <p:pic>
        <p:nvPicPr>
          <p:cNvPr id="4" name="Picture 3" descr="SDXTMPPPT01.emf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89753" y="1447800"/>
            <a:ext cx="4227698" cy="4578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000" y="5181600"/>
            <a:ext cx="36484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Adding services to link to other services</a:t>
            </a:r>
          </a:p>
          <a:p>
            <a:r>
              <a:rPr lang="en-US" dirty="0" smtClean="0"/>
              <a:t>websites etc. will facilitate data reuse and </a:t>
            </a:r>
          </a:p>
          <a:p>
            <a:r>
              <a:rPr lang="en-US" dirty="0" smtClean="0"/>
              <a:t>discovery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Comments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Now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We are aiming for </a:t>
            </a:r>
            <a:r>
              <a:rPr lang="en-US" dirty="0" err="1" smtClean="0"/>
              <a:t>hight</a:t>
            </a:r>
            <a:endParaRPr lang="en-US" dirty="0" smtClean="0"/>
          </a:p>
          <a:p>
            <a:pPr lvl="1"/>
            <a:r>
              <a:rPr lang="en-US" dirty="0" smtClean="0"/>
              <a:t>Level of data complexity</a:t>
            </a:r>
          </a:p>
          <a:p>
            <a:pPr lvl="1"/>
            <a:r>
              <a:rPr lang="en-US" dirty="0" smtClean="0"/>
              <a:t>Level of reward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hope to increase researcher by-in by providing services that enhance their careers</a:t>
            </a:r>
          </a:p>
          <a:p>
            <a:endParaRPr lang="en-US" dirty="0" smtClean="0"/>
          </a:p>
          <a:p>
            <a:r>
              <a:rPr lang="en-US" dirty="0" smtClean="0"/>
              <a:t>Curate and archive data to</a:t>
            </a:r>
          </a:p>
          <a:p>
            <a:pPr lvl="1"/>
            <a:r>
              <a:rPr lang="en-US" dirty="0" smtClean="0"/>
              <a:t>Maximize Understandability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Minimize Risk of Loss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With Limited Resources</a:t>
            </a:r>
          </a:p>
          <a:p>
            <a:pPr lvl="1"/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Funding to realize these goals</a:t>
            </a:r>
          </a:p>
          <a:p>
            <a:endParaRPr lang="en-US" dirty="0" smtClean="0"/>
          </a:p>
          <a:p>
            <a:r>
              <a:rPr lang="en-US" dirty="0" smtClean="0"/>
              <a:t>Move to a more Linked Data Environment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Replace current </a:t>
            </a:r>
            <a:r>
              <a:rPr lang="en-US" dirty="0" err="1" smtClean="0"/>
              <a:t>DSpace</a:t>
            </a:r>
            <a:r>
              <a:rPr lang="en-US" dirty="0" smtClean="0"/>
              <a:t> with a repository system more amenable to complex data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	Questions?</a:t>
            </a:r>
            <a:endParaRPr lang="en-US" dirty="0"/>
          </a:p>
        </p:txBody>
      </p:sp>
      <p:pic>
        <p:nvPicPr>
          <p:cNvPr id="6" name="Content Placeholder 6" descr="end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2895600" y="2133600"/>
            <a:ext cx="3749675" cy="2812256"/>
          </a:xfrm>
        </p:spPr>
      </p:pic>
      <p:sp>
        <p:nvSpPr>
          <p:cNvPr id="7" name="TextBox 6"/>
          <p:cNvSpPr txBox="1"/>
          <p:nvPr/>
        </p:nvSpPr>
        <p:spPr>
          <a:xfrm>
            <a:off x="990600" y="5410200"/>
            <a:ext cx="24468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Robert </a:t>
            </a:r>
            <a:r>
              <a:rPr lang="en-US" dirty="0" err="1" smtClean="0"/>
              <a:t>Olendorf</a:t>
            </a:r>
            <a:endParaRPr lang="en-US" dirty="0" smtClean="0"/>
          </a:p>
          <a:p>
            <a:r>
              <a:rPr lang="en-US" dirty="0" smtClean="0"/>
              <a:t>Research Data Librarian</a:t>
            </a:r>
          </a:p>
          <a:p>
            <a:r>
              <a:rPr lang="en-US" dirty="0" smtClean="0"/>
              <a:t>University of New Mexico</a:t>
            </a:r>
          </a:p>
          <a:p>
            <a:r>
              <a:rPr lang="en-US" dirty="0" smtClean="0"/>
              <a:t>Email: olendorf@unm.edu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Mendel’s Data – The Modern Synthesis</a:t>
            </a:r>
            <a:endParaRPr lang="en-US" dirty="0"/>
          </a:p>
        </p:txBody>
      </p:sp>
      <p:pic>
        <p:nvPicPr>
          <p:cNvPr id="6" name="Content Placeholder 5" descr="mendel3.gif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360487" y="1962150"/>
            <a:ext cx="2857500" cy="354330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Thomas Morgan rediscovered Mendel’s work (1900), verified with fruit flies</a:t>
            </a:r>
          </a:p>
          <a:p>
            <a:pPr lvl="1"/>
            <a:r>
              <a:rPr lang="en-US" dirty="0" smtClean="0"/>
              <a:t>Developed Genetic Linkage mapping</a:t>
            </a:r>
          </a:p>
          <a:p>
            <a:pPr lvl="1"/>
            <a:r>
              <a:rPr lang="en-US" dirty="0" smtClean="0"/>
              <a:t>Morgan was awarded the Nobel Prize in 1933</a:t>
            </a:r>
          </a:p>
          <a:p>
            <a:r>
              <a:rPr lang="en-US" dirty="0" smtClean="0"/>
              <a:t>R.A Fisher and others rediscovered and replicated Mendel’s work (circa 1918)</a:t>
            </a:r>
          </a:p>
          <a:p>
            <a:r>
              <a:rPr lang="en-US" dirty="0" smtClean="0"/>
              <a:t>R. A. Fisher and Sewall Wright applied and extended </a:t>
            </a:r>
            <a:r>
              <a:rPr lang="en-US" dirty="0" err="1" smtClean="0"/>
              <a:t>Mendelian</a:t>
            </a:r>
            <a:r>
              <a:rPr lang="en-US" dirty="0" smtClean="0"/>
              <a:t> Genetics to</a:t>
            </a:r>
          </a:p>
          <a:p>
            <a:pPr lvl="1"/>
            <a:r>
              <a:rPr lang="en-US" dirty="0" smtClean="0"/>
              <a:t>Quantitative Genetics</a:t>
            </a:r>
          </a:p>
          <a:p>
            <a:pPr lvl="1"/>
            <a:r>
              <a:rPr lang="en-US" dirty="0" smtClean="0"/>
              <a:t>Evolutionary Biology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Structure of DNA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1953 Watson and Crick published the first correct model of DNA in Nature</a:t>
            </a:r>
          </a:p>
          <a:p>
            <a:endParaRPr lang="en-US" dirty="0" smtClean="0"/>
          </a:p>
          <a:p>
            <a:r>
              <a:rPr lang="en-US" dirty="0" smtClean="0"/>
              <a:t>Based on a single X-ray diffraction image taken by Rosalind Franklin in 1952 and information gleaned from other researchers. Watson and Crick didn’t generate data</a:t>
            </a:r>
          </a:p>
          <a:p>
            <a:pPr lvl="1"/>
            <a:r>
              <a:rPr lang="en-US" dirty="0" smtClean="0"/>
              <a:t>Franklin and others preferred an alternative structure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Solved problems concerning how </a:t>
            </a:r>
            <a:r>
              <a:rPr lang="en-US" dirty="0" err="1" smtClean="0"/>
              <a:t>Mendelian</a:t>
            </a:r>
            <a:r>
              <a:rPr lang="en-US" dirty="0" smtClean="0"/>
              <a:t> inheritance worked.</a:t>
            </a:r>
          </a:p>
          <a:p>
            <a:endParaRPr lang="en-US" dirty="0" smtClean="0"/>
          </a:p>
          <a:p>
            <a:r>
              <a:rPr lang="en-US" dirty="0" smtClean="0"/>
              <a:t>Watson and Crick were awarded the Nobel Prize in 1962</a:t>
            </a:r>
          </a:p>
        </p:txBody>
      </p:sp>
      <p:pic>
        <p:nvPicPr>
          <p:cNvPr id="5" name="Content Placeholder 4" descr="dna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5030787" y="1930400"/>
            <a:ext cx="3556000" cy="36068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Magnetic Resonance Imagining (MRI)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724400" y="1524000"/>
            <a:ext cx="3749040" cy="45720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1962 Paul </a:t>
            </a:r>
            <a:r>
              <a:rPr lang="en-US" dirty="0" err="1" smtClean="0"/>
              <a:t>Lauterbur</a:t>
            </a:r>
            <a:r>
              <a:rPr lang="en-US" dirty="0" smtClean="0"/>
              <a:t>, a graduate student</a:t>
            </a:r>
          </a:p>
          <a:p>
            <a:pPr lvl="1"/>
            <a:r>
              <a:rPr lang="en-US" dirty="0" smtClean="0"/>
              <a:t>Sees a talk about Nuclear Magnetic Resonance on Cells</a:t>
            </a:r>
          </a:p>
          <a:p>
            <a:pPr lvl="1"/>
            <a:r>
              <a:rPr lang="en-US" dirty="0" smtClean="0"/>
              <a:t> Imagines applying NMR to a hamburger at a local big boy.</a:t>
            </a:r>
          </a:p>
          <a:p>
            <a:pPr lvl="1"/>
            <a:r>
              <a:rPr lang="en-US" dirty="0" smtClean="0"/>
              <a:t>Scribbles his first ideas on a napkin.</a:t>
            </a:r>
          </a:p>
          <a:p>
            <a:r>
              <a:rPr lang="en-US" dirty="0" smtClean="0"/>
              <a:t>1970’s first working MRI imaging machines are made</a:t>
            </a:r>
          </a:p>
          <a:p>
            <a:r>
              <a:rPr lang="en-US" dirty="0" smtClean="0"/>
              <a:t>2003 </a:t>
            </a:r>
            <a:r>
              <a:rPr lang="en-US" dirty="0" err="1" smtClean="0"/>
              <a:t>Lauterber</a:t>
            </a:r>
            <a:r>
              <a:rPr lang="en-US" dirty="0" smtClean="0"/>
              <a:t> is awarded the Nobel Prize</a:t>
            </a:r>
          </a:p>
          <a:p>
            <a:pPr lvl="1"/>
            <a:endParaRPr lang="en-US" dirty="0" smtClean="0"/>
          </a:p>
        </p:txBody>
      </p:sp>
      <p:pic>
        <p:nvPicPr>
          <p:cNvPr id="5" name="Content Placeholder 4" descr="232546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990600" y="1676400"/>
            <a:ext cx="2857500" cy="42291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National Center for Biotechnology Information – </a:t>
            </a:r>
            <a:r>
              <a:rPr lang="en-US" dirty="0" err="1" smtClean="0"/>
              <a:t>GenBank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Started in 1979 at LANL as the Las Alamos Sequence Database</a:t>
            </a:r>
          </a:p>
          <a:p>
            <a:r>
              <a:rPr lang="en-US" dirty="0" smtClean="0"/>
              <a:t>1992 Transitioned to NCBI</a:t>
            </a:r>
          </a:p>
          <a:p>
            <a:r>
              <a:rPr lang="en-US" dirty="0" smtClean="0"/>
              <a:t>As of April 5, 2011 108,431,692  DNA Sequences</a:t>
            </a:r>
          </a:p>
          <a:p>
            <a:r>
              <a:rPr lang="en-US" dirty="0" smtClean="0"/>
              <a:t> 135,440,924 DNA Sequences records as of June 9, 2011</a:t>
            </a:r>
          </a:p>
          <a:p>
            <a:endParaRPr lang="en-US" dirty="0"/>
          </a:p>
        </p:txBody>
      </p:sp>
      <p:pic>
        <p:nvPicPr>
          <p:cNvPr id="6" name="Content Placeholder 5" descr="3080247531_bf04a5cbe5_z.jpg"/>
          <p:cNvPicPr>
            <a:picLocks noGrp="1" noChangeAspect="1"/>
          </p:cNvPicPr>
          <p:nvPr>
            <p:ph sz="quarter" idx="2"/>
          </p:nvPr>
        </p:nvPicPr>
        <p:blipFill>
          <a:blip r:embed="rId2" cstate="print"/>
          <a:stretch>
            <a:fillRect/>
          </a:stretch>
        </p:blipFill>
        <p:spPr>
          <a:xfrm>
            <a:off x="4933950" y="2392119"/>
            <a:ext cx="3749675" cy="2683361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Kinesin</a:t>
            </a:r>
            <a:r>
              <a:rPr lang="en-US" dirty="0" smtClean="0"/>
              <a:t> Gliding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2"/>
          </p:nvPr>
        </p:nvSpPr>
        <p:spPr>
          <a:xfrm>
            <a:off x="4953000" y="1295400"/>
            <a:ext cx="3749040" cy="4572000"/>
          </a:xfrm>
        </p:spPr>
        <p:txBody>
          <a:bodyPr>
            <a:normAutofit fontScale="32500" lnSpcReduction="20000"/>
          </a:bodyPr>
          <a:lstStyle/>
          <a:p>
            <a:r>
              <a:rPr lang="en-US" sz="4500" dirty="0" smtClean="0">
                <a:ea typeface="Verdana" pitchFamily="34" charset="0"/>
                <a:cs typeface="Verdana" pitchFamily="34" charset="0"/>
              </a:rPr>
              <a:t>Steve Koch starts making his data freely available on his own web server</a:t>
            </a:r>
          </a:p>
          <a:p>
            <a:pPr lvl="1"/>
            <a:r>
              <a:rPr lang="en-US" sz="4500" dirty="0" smtClean="0">
                <a:ea typeface="Verdana" pitchFamily="34" charset="0"/>
                <a:cs typeface="Verdana" pitchFamily="34" charset="0"/>
              </a:rPr>
              <a:t>He also posts some videos of his work on </a:t>
            </a:r>
            <a:r>
              <a:rPr lang="en-US" sz="4500" dirty="0" err="1" smtClean="0">
                <a:ea typeface="Verdana" pitchFamily="34" charset="0"/>
                <a:cs typeface="Verdana" pitchFamily="34" charset="0"/>
              </a:rPr>
              <a:t>youTube</a:t>
            </a:r>
            <a:endParaRPr lang="en-US" sz="4500" dirty="0" smtClean="0">
              <a:ea typeface="Verdana" pitchFamily="34" charset="0"/>
              <a:cs typeface="Verdana" pitchFamily="34" charset="0"/>
            </a:endParaRPr>
          </a:p>
          <a:p>
            <a:pPr lvl="1"/>
            <a:endParaRPr lang="en-US" sz="4500" dirty="0" smtClean="0">
              <a:ea typeface="Verdana" pitchFamily="34" charset="0"/>
              <a:cs typeface="Verdana" pitchFamily="34" charset="0"/>
            </a:endParaRPr>
          </a:p>
          <a:p>
            <a:pPr lvl="1"/>
            <a:r>
              <a:rPr lang="en-US" sz="4500" dirty="0" smtClean="0">
                <a:ea typeface="Verdana" pitchFamily="34" charset="0"/>
                <a:cs typeface="Verdana" pitchFamily="34" charset="0"/>
              </a:rPr>
              <a:t>Another </a:t>
            </a:r>
            <a:r>
              <a:rPr lang="en-US" sz="4500" dirty="0" err="1" smtClean="0">
                <a:ea typeface="Verdana" pitchFamily="34" charset="0"/>
                <a:cs typeface="Verdana" pitchFamily="34" charset="0"/>
              </a:rPr>
              <a:t>reseascher</a:t>
            </a:r>
            <a:r>
              <a:rPr lang="en-US" sz="4500" dirty="0" smtClean="0">
                <a:ea typeface="Verdana" pitchFamily="34" charset="0"/>
                <a:cs typeface="Verdana" pitchFamily="34" charset="0"/>
              </a:rPr>
              <a:t> in drosophila (fruit fly) molecular embryology is looking for images and stumbles across Koch’s </a:t>
            </a:r>
            <a:r>
              <a:rPr lang="en-US" sz="4500" dirty="0" err="1" smtClean="0">
                <a:ea typeface="Verdana" pitchFamily="34" charset="0"/>
                <a:cs typeface="Verdana" pitchFamily="34" charset="0"/>
              </a:rPr>
              <a:t>youTube</a:t>
            </a:r>
            <a:r>
              <a:rPr lang="en-US" sz="4500" dirty="0" smtClean="0">
                <a:ea typeface="Verdana" pitchFamily="34" charset="0"/>
                <a:cs typeface="Verdana" pitchFamily="34" charset="0"/>
              </a:rPr>
              <a:t> video</a:t>
            </a:r>
          </a:p>
          <a:p>
            <a:pPr lvl="1"/>
            <a:endParaRPr lang="en-US" sz="4500" dirty="0" smtClean="0">
              <a:ea typeface="Verdana" pitchFamily="34" charset="0"/>
              <a:cs typeface="Verdana" pitchFamily="34" charset="0"/>
            </a:endParaRPr>
          </a:p>
          <a:p>
            <a:pPr lvl="1"/>
            <a:r>
              <a:rPr lang="en-US" sz="4500" dirty="0" smtClean="0">
                <a:ea typeface="Verdana" pitchFamily="34" charset="0"/>
                <a:cs typeface="Verdana" pitchFamily="34" charset="0"/>
              </a:rPr>
              <a:t>Calls are made, data explained and the drosophila researcher realizes that some garbage data of Koch’s actually explains some of his results</a:t>
            </a:r>
          </a:p>
          <a:p>
            <a:pPr lvl="1"/>
            <a:endParaRPr lang="en-US" sz="4500" dirty="0" smtClean="0">
              <a:ea typeface="Verdana" pitchFamily="34" charset="0"/>
              <a:cs typeface="Verdana" pitchFamily="34" charset="0"/>
            </a:endParaRPr>
          </a:p>
          <a:p>
            <a:pPr lvl="1"/>
            <a:r>
              <a:rPr lang="en-US" sz="4500" dirty="0" smtClean="0">
                <a:ea typeface="Verdana" pitchFamily="34" charset="0"/>
                <a:cs typeface="Verdana" pitchFamily="34" charset="0"/>
              </a:rPr>
              <a:t>This happened with no metadata, no </a:t>
            </a:r>
            <a:r>
              <a:rPr lang="en-US" sz="4500" dirty="0" err="1" smtClean="0">
                <a:ea typeface="Verdana" pitchFamily="34" charset="0"/>
                <a:cs typeface="Verdana" pitchFamily="34" charset="0"/>
              </a:rPr>
              <a:t>curation</a:t>
            </a:r>
            <a:r>
              <a:rPr lang="en-US" sz="4500" dirty="0" smtClean="0">
                <a:ea typeface="Verdana" pitchFamily="34" charset="0"/>
                <a:cs typeface="Verdana" pitchFamily="34" charset="0"/>
              </a:rPr>
              <a:t>, no archiving</a:t>
            </a:r>
          </a:p>
          <a:p>
            <a:pPr lvl="1">
              <a:buNone/>
            </a:pPr>
            <a:endParaRPr lang="en-US" sz="4500" dirty="0" smtClean="0">
              <a:ea typeface="Verdana" pitchFamily="34" charset="0"/>
              <a:cs typeface="Verdana" pitchFamily="34" charset="0"/>
            </a:endParaRPr>
          </a:p>
          <a:p>
            <a:pPr lvl="2"/>
            <a:r>
              <a:rPr lang="en-US" sz="4500" dirty="0" smtClean="0">
                <a:ea typeface="Verdana" pitchFamily="34" charset="0"/>
                <a:cs typeface="Verdana" pitchFamily="34" charset="0"/>
              </a:rPr>
              <a:t>Papers are written</a:t>
            </a:r>
          </a:p>
          <a:p>
            <a:pPr lvl="2"/>
            <a:r>
              <a:rPr lang="en-US" sz="4500" dirty="0" smtClean="0">
                <a:ea typeface="Verdana" pitchFamily="34" charset="0"/>
                <a:cs typeface="Verdana" pitchFamily="34" charset="0"/>
              </a:rPr>
              <a:t>No Nobel Prize is expected</a:t>
            </a:r>
          </a:p>
        </p:txBody>
      </p:sp>
      <p:pic>
        <p:nvPicPr>
          <p:cNvPr id="9" name="Content Placeholder 8" descr="molecularmixer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762000" y="2667000"/>
            <a:ext cx="3749675" cy="2093599"/>
          </a:xfrm>
        </p:spPr>
      </p:pic>
      <p:sp>
        <p:nvSpPr>
          <p:cNvPr id="10" name="TextBox 9"/>
          <p:cNvSpPr txBox="1"/>
          <p:nvPr/>
        </p:nvSpPr>
        <p:spPr>
          <a:xfrm>
            <a:off x="533400" y="5105400"/>
            <a:ext cx="4315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</a:t>
            </a:r>
          </a:p>
          <a:p>
            <a:r>
              <a:rPr lang="en-US" sz="1400" dirty="0" smtClean="0">
                <a:hlinkClick r:id="rId3"/>
              </a:rPr>
              <a:t>http://arxiv.org/PS_cache/arxiv/pdf/1101/1101.2225v1.pdf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4800600" y="5867400"/>
            <a:ext cx="40818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4"/>
              </a:rPr>
              <a:t>http://www.youtube.com/user/KochLab#p/a/u/0/heaK44PW5ko</a:t>
            </a:r>
            <a:endParaRPr lang="en-US" sz="1200" dirty="0" smtClean="0"/>
          </a:p>
          <a:p>
            <a:r>
              <a:rPr lang="en-US" sz="1200" dirty="0" smtClean="0">
                <a:hlinkClick r:id="rId5"/>
              </a:rPr>
              <a:t>http://www.kochlab.org/files/Passivation/</a:t>
            </a:r>
            <a:endParaRPr lang="en-US" sz="1200" dirty="0" smtClean="0"/>
          </a:p>
          <a:p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Cave and </a:t>
            </a:r>
            <a:r>
              <a:rPr lang="en-US" dirty="0" err="1" smtClean="0"/>
              <a:t>Exo</a:t>
            </a:r>
            <a:r>
              <a:rPr lang="en-US" dirty="0" smtClean="0"/>
              <a:t>- Microbiology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Her Data</a:t>
            </a:r>
          </a:p>
          <a:p>
            <a:pPr lvl="1"/>
            <a:r>
              <a:rPr lang="en-US" dirty="0" smtClean="0"/>
              <a:t>Scanning Electron Micrographs</a:t>
            </a:r>
          </a:p>
          <a:p>
            <a:pPr lvl="1"/>
            <a:r>
              <a:rPr lang="en-US" dirty="0" smtClean="0"/>
              <a:t>Light Microscopy</a:t>
            </a:r>
          </a:p>
          <a:p>
            <a:pPr lvl="1"/>
            <a:r>
              <a:rPr lang="en-US" dirty="0" smtClean="0"/>
              <a:t>Spectroscopy</a:t>
            </a:r>
          </a:p>
          <a:p>
            <a:pPr lvl="1"/>
            <a:r>
              <a:rPr lang="en-US" dirty="0" smtClean="0"/>
              <a:t>Standard Photography</a:t>
            </a:r>
          </a:p>
          <a:p>
            <a:pPr lvl="1"/>
            <a:r>
              <a:rPr lang="en-US" dirty="0" smtClean="0"/>
              <a:t>Locations</a:t>
            </a:r>
          </a:p>
          <a:p>
            <a:pPr lvl="1"/>
            <a:r>
              <a:rPr lang="en-US" dirty="0" smtClean="0"/>
              <a:t>Chemical and Biochemical Analysis</a:t>
            </a:r>
          </a:p>
          <a:p>
            <a:r>
              <a:rPr lang="en-US" dirty="0" smtClean="0">
                <a:hlinkClick r:id="rId2"/>
              </a:rPr>
              <a:t>http://idec.aisti.org/</a:t>
            </a:r>
            <a:endParaRPr lang="en-US" dirty="0"/>
          </a:p>
        </p:txBody>
      </p:sp>
      <p:pic>
        <p:nvPicPr>
          <p:cNvPr id="5" name="Content Placeholder 4" descr="cave_location.png"/>
          <p:cNvPicPr>
            <a:picLocks noGrp="1" noChangeAspect="1"/>
          </p:cNvPicPr>
          <p:nvPr>
            <p:ph sz="quarter" idx="2"/>
          </p:nvPr>
        </p:nvPicPr>
        <p:blipFill>
          <a:blip r:embed="rId3" cstate="print"/>
          <a:stretch>
            <a:fillRect/>
          </a:stretch>
        </p:blipFill>
        <p:spPr>
          <a:xfrm>
            <a:off x="5283597" y="1447800"/>
            <a:ext cx="3050381" cy="4572000"/>
          </a:xfr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2800</TotalTime>
  <Words>1386</Words>
  <Application>Microsoft Office PowerPoint</Application>
  <PresentationFormat>On-screen Show (4:3)</PresentationFormat>
  <Paragraphs>327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Equity</vt:lpstr>
      <vt:lpstr>Managing The Data Flow</vt:lpstr>
      <vt:lpstr>Six Short Stories</vt:lpstr>
      <vt:lpstr>Mendel’s Data</vt:lpstr>
      <vt:lpstr>Mendel’s Data – The Modern Synthesis</vt:lpstr>
      <vt:lpstr>The Structure of DNA</vt:lpstr>
      <vt:lpstr>Magnetic Resonance Imagining (MRI)</vt:lpstr>
      <vt:lpstr>National Center for Biotechnology Information – GenBank</vt:lpstr>
      <vt:lpstr>Kinesin Gliding</vt:lpstr>
      <vt:lpstr>Cave and Exo- Microbiology</vt:lpstr>
      <vt:lpstr>Implied Data Structure</vt:lpstr>
      <vt:lpstr>Analysis</vt:lpstr>
      <vt:lpstr>Lessons Learned</vt:lpstr>
      <vt:lpstr>Lessons Learned cont.</vt:lpstr>
      <vt:lpstr>Lessons Learned cont…</vt:lpstr>
      <vt:lpstr>The Data Deluge</vt:lpstr>
      <vt:lpstr>Data Repositories are Silos</vt:lpstr>
      <vt:lpstr>Data is Often Complex </vt:lpstr>
      <vt:lpstr>We Can’t Predict What Will Be Wanted</vt:lpstr>
      <vt:lpstr>UNM Libraries Role </vt:lpstr>
      <vt:lpstr>UNM’s Commitment to data</vt:lpstr>
      <vt:lpstr>UNM’s Resources</vt:lpstr>
      <vt:lpstr>Role of Data Librarian</vt:lpstr>
      <vt:lpstr>Role of Data Librarian</vt:lpstr>
      <vt:lpstr>Test Cases</vt:lpstr>
      <vt:lpstr>Good Things About DSpace</vt:lpstr>
      <vt:lpstr>Limitations of DSpace</vt:lpstr>
      <vt:lpstr>System Overview</vt:lpstr>
      <vt:lpstr>DSpace Metadata Record</vt:lpstr>
      <vt:lpstr>Packaging - Metadata</vt:lpstr>
      <vt:lpstr>Example Data Model</vt:lpstr>
      <vt:lpstr>Other Metadata</vt:lpstr>
      <vt:lpstr>A Strategy for Data</vt:lpstr>
      <vt:lpstr>Final Comments</vt:lpstr>
      <vt:lpstr>Thank You  Questions?</vt:lpstr>
    </vt:vector>
  </TitlesOfParts>
  <Company>Chaos Enterprises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Rob</dc:creator>
  <cp:lastModifiedBy>Rob</cp:lastModifiedBy>
  <cp:revision>201</cp:revision>
  <dcterms:created xsi:type="dcterms:W3CDTF">2011-04-13T04:04:07Z</dcterms:created>
  <dcterms:modified xsi:type="dcterms:W3CDTF">2011-10-01T01:54:10Z</dcterms:modified>
</cp:coreProperties>
</file>

<file path=docProps/thumbnail.jpeg>
</file>